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2" r:id="rId2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3" Type="http://schemas.openxmlformats.org/officeDocument/2006/relationships/slide" Target="slides/slide8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6.xml"/><Relationship Id="rId2" Type="http://schemas.openxmlformats.org/officeDocument/2006/relationships/image" Target="../media/image230.png"/></Relationships>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1CE1158-0C41-BC5F-A4AC-FA85BCF10F1B}"/>
              </a:ext>
            </a:extLst>
          </p:cNvPr>
          <p:cNvSpPr>
            <a:spLocks noGrp="1" noChangeArrowheads="1"/>
          </p:cNvSpPr>
          <p:nvPr>
            <p:ph type="title"/>
          </p:nvPr>
        </p:nvSpPr>
        <p:spPr>
          <a:xfrm>
            <a:off x="457200" y="82550"/>
            <a:ext cx="8229600" cy="449263"/>
          </a:xfrm>
        </p:spPr>
        <p:txBody>
          <a:bodyPr/>
          <a:lstStyle/>
          <a:p>
            <a:pPr eaLnBrk="1" hangingPunct="1"/>
            <a:r>
              <a:rPr lang="en-US" altLang="zh-CN">
                <a:ea typeface="宋体" panose="02010600030101010101" pitchFamily="2" charset="-122"/>
              </a:rPr>
              <a:t>OSG 0.6.0 Infrastructure</a:t>
            </a:r>
          </a:p>
        </p:txBody>
      </p:sp>
      <p:sp>
        <p:nvSpPr>
          <p:cNvPr id="2051" name="Rectangle 3">
            <a:extLst>
              <a:ext uri="{FF2B5EF4-FFF2-40B4-BE49-F238E27FC236}">
                <a16:creationId xmlns:a16="http://schemas.microsoft.com/office/drawing/2014/main" id="{C36430A9-01E5-D3A7-C8E2-BB5842EDEDC7}"/>
              </a:ext>
            </a:extLst>
          </p:cNvPr>
          <p:cNvSpPr>
            <a:spLocks noGrp="1" noChangeArrowheads="1"/>
          </p:cNvSpPr>
          <p:nvPr>
            <p:ph type="body" idx="1"/>
          </p:nvPr>
        </p:nvSpPr>
        <p:spPr>
          <a:xfrm>
            <a:off x="0" y="1219200"/>
            <a:ext cx="9144000" cy="4906963"/>
          </a:xfrm>
        </p:spPr>
        <p:txBody>
          <a:bodyPr/>
          <a:lstStyle/>
          <a:p>
            <a:pPr eaLnBrk="1" hangingPunct="1"/>
            <a:r>
              <a:rPr lang="en-US" altLang="zh-CN" sz="3600">
                <a:ea typeface="宋体" panose="02010600030101010101" pitchFamily="2" charset="-122"/>
              </a:rPr>
              <a:t>VORS – Virtual Organization Resource Selector </a:t>
            </a:r>
          </a:p>
          <a:p>
            <a:pPr eaLnBrk="1" hangingPunct="1"/>
            <a:r>
              <a:rPr lang="en-US" altLang="zh-CN" sz="3600">
                <a:ea typeface="宋体" panose="02010600030101010101" pitchFamily="2" charset="-122"/>
              </a:rPr>
              <a:t>MonALISA – MONitoring Agents using a Large Integrated Service Architecture</a:t>
            </a:r>
          </a:p>
          <a:p>
            <a:pPr eaLnBrk="1" hangingPunct="1"/>
            <a:r>
              <a:rPr lang="en-US" altLang="zh-CN" sz="3600">
                <a:ea typeface="宋体" panose="02010600030101010101" pitchFamily="2" charset="-122"/>
              </a:rPr>
              <a:t>Gratia – Grid accounting facility</a:t>
            </a:r>
          </a:p>
          <a:p>
            <a:pPr eaLnBrk="1" hangingPunct="1"/>
            <a:r>
              <a:rPr lang="en-US" altLang="zh-CN" sz="3600">
                <a:ea typeface="宋体" panose="02010600030101010101" pitchFamily="2" charset="-122"/>
              </a:rPr>
              <a:t>Virtual Organization (VO) issues</a:t>
            </a:r>
          </a:p>
          <a:p>
            <a:pPr eaLnBrk="1" hangingPunct="1"/>
            <a:r>
              <a:rPr lang="en-US" altLang="zh-CN" sz="3600">
                <a:ea typeface="宋体" panose="02010600030101010101" pitchFamily="2" charset="-122"/>
              </a:rPr>
              <a:t>GOC – Grid Operations Center</a:t>
            </a:r>
          </a:p>
        </p:txBody>
      </p:sp>
      <p:sp>
        <p:nvSpPr>
          <p:cNvPr id="1029" name="Rectangle 5">
            <a:extLst>
              <a:ext uri="{FF2B5EF4-FFF2-40B4-BE49-F238E27FC236}">
                <a16:creationId xmlns:a16="http://schemas.microsoft.com/office/drawing/2014/main" id="{F16225DE-EEDC-4BFE-4885-7DC7588FAEBE}"/>
              </a:ext>
            </a:extLst>
          </p:cNvPr>
          <p:cNvSpPr>
            <a:spLocks noChangeArrowheads="1"/>
          </p:cNvSpPr>
          <p:nvPr/>
        </p:nvSpPr>
        <p:spPr bwMode="auto">
          <a:xfrm>
            <a:off x="2667000" y="6248400"/>
            <a:ext cx="3352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OSG Consortium Mtg March 2007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Quick Start Guide to the OSG</a:t>
            </a:r>
          </a:p>
        </p:txBody>
      </p:sp>
      <p:pic>
        <p:nvPicPr>
          <p:cNvPr id="2054" name="Picture 6">
            <a:extLst>
              <a:ext uri="{FF2B5EF4-FFF2-40B4-BE49-F238E27FC236}">
                <a16:creationId xmlns:a16="http://schemas.microsoft.com/office/drawing/2014/main" id="{8C1DA64E-D2E2-7525-D424-F306EA91A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6245225"/>
            <a:ext cx="838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